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59" r:id="rId4"/>
    <p:sldId id="265" r:id="rId5"/>
    <p:sldId id="266" r:id="rId6"/>
    <p:sldId id="267" r:id="rId7"/>
    <p:sldId id="268" r:id="rId8"/>
    <p:sldId id="269" r:id="rId9"/>
    <p:sldId id="270" r:id="rId10"/>
    <p:sldId id="271" r:id="rId11"/>
    <p:sldId id="262" r:id="rId12"/>
    <p:sldId id="263" r:id="rId13"/>
    <p:sldId id="273" r:id="rId14"/>
    <p:sldId id="274" r:id="rId15"/>
    <p:sldId id="275" r:id="rId16"/>
    <p:sldId id="276" r:id="rId17"/>
    <p:sldId id="260"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324DD196-9B05-47AD-9D31-A89C60B7E82A}" type="datetimeFigureOut">
              <a:rPr lang="nl-NL" smtClean="0"/>
              <a:t>15-5-2017</a:t>
            </a:fld>
            <a:endParaRPr lang="nl-NL"/>
          </a:p>
        </p:txBody>
      </p:sp>
      <p:sp>
        <p:nvSpPr>
          <p:cNvPr id="5" name="Footer Placeholder 4"/>
          <p:cNvSpPr>
            <a:spLocks noGrp="1"/>
          </p:cNvSpPr>
          <p:nvPr>
            <p:ph type="ftr" sz="quarter" idx="11"/>
          </p:nvPr>
        </p:nvSpPr>
        <p:spPr>
          <a:xfrm>
            <a:off x="5332412" y="5883275"/>
            <a:ext cx="4324044" cy="365125"/>
          </a:xfrm>
        </p:spPr>
        <p:txBody>
          <a:bodyPr/>
          <a:lstStyle/>
          <a:p>
            <a:endParaRPr lang="nl-NL"/>
          </a:p>
        </p:txBody>
      </p:sp>
      <p:sp>
        <p:nvSpPr>
          <p:cNvPr id="6" name="Slide Number Placeholder 5"/>
          <p:cNvSpPr>
            <a:spLocks noGrp="1"/>
          </p:cNvSpPr>
          <p:nvPr>
            <p:ph type="sldNum" sz="quarter" idx="12"/>
          </p:nvPr>
        </p:nvSpPr>
        <p:spPr/>
        <p:txBody>
          <a:bodyPr/>
          <a:lstStyle/>
          <a:p>
            <a:fld id="{682A9C20-5872-4839-897D-75FF1E90EF7B}" type="slidenum">
              <a:rPr lang="nl-NL" smtClean="0"/>
              <a:t>‹nr.›</a:t>
            </a:fld>
            <a:endParaRPr lang="nl-NL"/>
          </a:p>
        </p:txBody>
      </p:sp>
    </p:spTree>
    <p:extLst>
      <p:ext uri="{BB962C8B-B14F-4D97-AF65-F5344CB8AC3E}">
        <p14:creationId xmlns:p14="http://schemas.microsoft.com/office/powerpoint/2010/main" val="200228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324DD196-9B05-47AD-9D31-A89C60B7E82A}" type="datetimeFigureOut">
              <a:rPr lang="nl-NL" smtClean="0"/>
              <a:t>15-5-2017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82A9C20-5872-4839-897D-75FF1E90EF7B}" type="slidenum">
              <a:rPr lang="nl-NL" smtClean="0"/>
              <a:t>‹nr.›</a:t>
            </a:fld>
            <a:endParaRPr lang="nl-NL"/>
          </a:p>
        </p:txBody>
      </p:sp>
    </p:spTree>
    <p:extLst>
      <p:ext uri="{BB962C8B-B14F-4D97-AF65-F5344CB8AC3E}">
        <p14:creationId xmlns:p14="http://schemas.microsoft.com/office/powerpoint/2010/main" val="30005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324DD196-9B05-47AD-9D31-A89C60B7E82A}" type="datetimeFigureOut">
              <a:rPr lang="nl-NL" smtClean="0"/>
              <a:t>15-5-2017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2A9C20-5872-4839-897D-75FF1E90EF7B}" type="slidenum">
              <a:rPr lang="nl-NL" smtClean="0"/>
              <a:t>‹nr.›</a:t>
            </a:fld>
            <a:endParaRPr lang="nl-NL"/>
          </a:p>
        </p:txBody>
      </p:sp>
    </p:spTree>
    <p:extLst>
      <p:ext uri="{BB962C8B-B14F-4D97-AF65-F5344CB8AC3E}">
        <p14:creationId xmlns:p14="http://schemas.microsoft.com/office/powerpoint/2010/main" val="4044094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324DD196-9B05-47AD-9D31-A89C60B7E82A}" type="datetimeFigureOut">
              <a:rPr lang="nl-NL" smtClean="0"/>
              <a:t>15-5-2017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2A9C20-5872-4839-897D-75FF1E90EF7B}" type="slidenum">
              <a:rPr lang="nl-NL" smtClean="0"/>
              <a:t>‹nr.›</a:t>
            </a:fld>
            <a:endParaRPr lang="nl-NL"/>
          </a:p>
        </p:txBody>
      </p:sp>
    </p:spTree>
    <p:extLst>
      <p:ext uri="{BB962C8B-B14F-4D97-AF65-F5344CB8AC3E}">
        <p14:creationId xmlns:p14="http://schemas.microsoft.com/office/powerpoint/2010/main" val="1876386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324DD196-9B05-47AD-9D31-A89C60B7E82A}" type="datetimeFigureOut">
              <a:rPr lang="nl-NL" smtClean="0"/>
              <a:t>15-5-2017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2A9C20-5872-4839-897D-75FF1E90EF7B}" type="slidenum">
              <a:rPr lang="nl-NL" smtClean="0"/>
              <a:t>‹nr.›</a:t>
            </a:fld>
            <a:endParaRPr lang="nl-NL"/>
          </a:p>
        </p:txBody>
      </p:sp>
    </p:spTree>
    <p:extLst>
      <p:ext uri="{BB962C8B-B14F-4D97-AF65-F5344CB8AC3E}">
        <p14:creationId xmlns:p14="http://schemas.microsoft.com/office/powerpoint/2010/main" val="2387509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smtClean="0"/>
              <a:t>Tekststijl van het model bewerken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324DD196-9B05-47AD-9D31-A89C60B7E82A}" type="datetimeFigureOut">
              <a:rPr lang="nl-NL" smtClean="0"/>
              <a:t>15-5-2017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2A9C20-5872-4839-897D-75FF1E90EF7B}" type="slidenum">
              <a:rPr lang="nl-NL" smtClean="0"/>
              <a:t>‹nr.›</a:t>
            </a:fld>
            <a:endParaRPr lang="nl-NL"/>
          </a:p>
        </p:txBody>
      </p:sp>
    </p:spTree>
    <p:extLst>
      <p:ext uri="{BB962C8B-B14F-4D97-AF65-F5344CB8AC3E}">
        <p14:creationId xmlns:p14="http://schemas.microsoft.com/office/powerpoint/2010/main" val="139564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smtClean="0"/>
              <a:t>Tekststijl van het model bewerken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324DD196-9B05-47AD-9D31-A89C60B7E82A}" type="datetimeFigureOut">
              <a:rPr lang="nl-NL" smtClean="0"/>
              <a:t>15-5-2017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2A9C20-5872-4839-897D-75FF1E90EF7B}" type="slidenum">
              <a:rPr lang="nl-NL" smtClean="0"/>
              <a:t>‹nr.›</a:t>
            </a:fld>
            <a:endParaRPr lang="nl-NL"/>
          </a:p>
        </p:txBody>
      </p:sp>
    </p:spTree>
    <p:extLst>
      <p:ext uri="{BB962C8B-B14F-4D97-AF65-F5344CB8AC3E}">
        <p14:creationId xmlns:p14="http://schemas.microsoft.com/office/powerpoint/2010/main" val="3832337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24DD196-9B05-47AD-9D31-A89C60B7E82A}" type="datetimeFigureOut">
              <a:rPr lang="nl-NL" smtClean="0"/>
              <a:t>15-5-2017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2A9C20-5872-4839-897D-75FF1E90EF7B}" type="slidenum">
              <a:rPr lang="nl-NL" smtClean="0"/>
              <a:t>‹nr.›</a:t>
            </a:fld>
            <a:endParaRPr lang="nl-NL"/>
          </a:p>
        </p:txBody>
      </p:sp>
    </p:spTree>
    <p:extLst>
      <p:ext uri="{BB962C8B-B14F-4D97-AF65-F5344CB8AC3E}">
        <p14:creationId xmlns:p14="http://schemas.microsoft.com/office/powerpoint/2010/main" val="3155598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24DD196-9B05-47AD-9D31-A89C60B7E82A}" type="datetimeFigureOut">
              <a:rPr lang="nl-NL" smtClean="0"/>
              <a:t>15-5-2017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2A9C20-5872-4839-897D-75FF1E90EF7B}" type="slidenum">
              <a:rPr lang="nl-NL" smtClean="0"/>
              <a:t>‹nr.›</a:t>
            </a:fld>
            <a:endParaRPr lang="nl-NL"/>
          </a:p>
        </p:txBody>
      </p:sp>
    </p:spTree>
    <p:extLst>
      <p:ext uri="{BB962C8B-B14F-4D97-AF65-F5344CB8AC3E}">
        <p14:creationId xmlns:p14="http://schemas.microsoft.com/office/powerpoint/2010/main" val="353594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b="1"/>
            </a:lvl1pPr>
          </a:lstStyle>
          <a:p>
            <a:r>
              <a:rPr lang="nl-NL" dirty="0" smtClean="0"/>
              <a:t>Klik om de stijl te bewerken</a:t>
            </a:r>
            <a:endParaRPr lang="en-US" dirty="0"/>
          </a:p>
        </p:txBody>
      </p:sp>
      <p:sp>
        <p:nvSpPr>
          <p:cNvPr id="3" name="Content Placeholder 2"/>
          <p:cNvSpPr>
            <a:spLocks noGrp="1"/>
          </p:cNvSpPr>
          <p:nvPr>
            <p:ph idx="1"/>
          </p:nvPr>
        </p:nvSpPr>
        <p:spPr/>
        <p:txBody>
          <a:bodyPr anchor="ctr">
            <a:normAutofit/>
          </a:bodyPr>
          <a:lstStyle>
            <a:lvl1pPr>
              <a:defRPr sz="3600"/>
            </a:lvl1pPr>
            <a:lvl2pPr>
              <a:defRPr sz="3200"/>
            </a:lvl2pPr>
            <a:lvl3pPr>
              <a:defRPr sz="2800"/>
            </a:lvl3pPr>
            <a:lvl4pPr>
              <a:defRPr sz="2400"/>
            </a:lvl4pPr>
            <a:lvl5pPr>
              <a:defRPr sz="2000"/>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Date Placeholder 3"/>
          <p:cNvSpPr>
            <a:spLocks noGrp="1"/>
          </p:cNvSpPr>
          <p:nvPr>
            <p:ph type="dt" sz="half" idx="10"/>
          </p:nvPr>
        </p:nvSpPr>
        <p:spPr/>
        <p:txBody>
          <a:bodyPr/>
          <a:lstStyle/>
          <a:p>
            <a:fld id="{324DD196-9B05-47AD-9D31-A89C60B7E82A}" type="datetimeFigureOut">
              <a:rPr lang="nl-NL" smtClean="0"/>
              <a:t>15-5-2017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10951856" y="5867131"/>
            <a:ext cx="551167" cy="365125"/>
          </a:xfrm>
        </p:spPr>
        <p:txBody>
          <a:bodyPr/>
          <a:lstStyle/>
          <a:p>
            <a:fld id="{682A9C20-5872-4839-897D-75FF1E90EF7B}" type="slidenum">
              <a:rPr lang="nl-NL" smtClean="0"/>
              <a:t>‹nr.›</a:t>
            </a:fld>
            <a:endParaRPr lang="nl-NL"/>
          </a:p>
        </p:txBody>
      </p:sp>
    </p:spTree>
    <p:extLst>
      <p:ext uri="{BB962C8B-B14F-4D97-AF65-F5344CB8AC3E}">
        <p14:creationId xmlns:p14="http://schemas.microsoft.com/office/powerpoint/2010/main" val="235521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324DD196-9B05-47AD-9D31-A89C60B7E82A}" type="datetimeFigureOut">
              <a:rPr lang="nl-NL" smtClean="0"/>
              <a:t>15-5-2017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2A9C20-5872-4839-897D-75FF1E90EF7B}" type="slidenum">
              <a:rPr lang="nl-NL" smtClean="0"/>
              <a:t>‹nr.›</a:t>
            </a:fld>
            <a:endParaRPr lang="nl-NL"/>
          </a:p>
        </p:txBody>
      </p:sp>
    </p:spTree>
    <p:extLst>
      <p:ext uri="{BB962C8B-B14F-4D97-AF65-F5344CB8AC3E}">
        <p14:creationId xmlns:p14="http://schemas.microsoft.com/office/powerpoint/2010/main" val="179589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324DD196-9B05-47AD-9D31-A89C60B7E82A}" type="datetimeFigureOut">
              <a:rPr lang="nl-NL" smtClean="0"/>
              <a:t>15-5-2017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82A9C20-5872-4839-897D-75FF1E90EF7B}" type="slidenum">
              <a:rPr lang="nl-NL" smtClean="0"/>
              <a:t>‹nr.›</a:t>
            </a:fld>
            <a:endParaRPr lang="nl-NL"/>
          </a:p>
        </p:txBody>
      </p:sp>
    </p:spTree>
    <p:extLst>
      <p:ext uri="{BB962C8B-B14F-4D97-AF65-F5344CB8AC3E}">
        <p14:creationId xmlns:p14="http://schemas.microsoft.com/office/powerpoint/2010/main" val="424101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324DD196-9B05-47AD-9D31-A89C60B7E82A}" type="datetimeFigureOut">
              <a:rPr lang="nl-NL" smtClean="0"/>
              <a:t>15-5-2017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82A9C20-5872-4839-897D-75FF1E90EF7B}" type="slidenum">
              <a:rPr lang="nl-NL" smtClean="0"/>
              <a:t>‹nr.›</a:t>
            </a:fld>
            <a:endParaRPr lang="nl-NL"/>
          </a:p>
        </p:txBody>
      </p:sp>
    </p:spTree>
    <p:extLst>
      <p:ext uri="{BB962C8B-B14F-4D97-AF65-F5344CB8AC3E}">
        <p14:creationId xmlns:p14="http://schemas.microsoft.com/office/powerpoint/2010/main" val="75999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324DD196-9B05-47AD-9D31-A89C60B7E82A}" type="datetimeFigureOut">
              <a:rPr lang="nl-NL" smtClean="0"/>
              <a:t>15-5-2017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82A9C20-5872-4839-897D-75FF1E90EF7B}" type="slidenum">
              <a:rPr lang="nl-NL" smtClean="0"/>
              <a:t>‹nr.›</a:t>
            </a:fld>
            <a:endParaRPr lang="nl-NL"/>
          </a:p>
        </p:txBody>
      </p:sp>
    </p:spTree>
    <p:extLst>
      <p:ext uri="{BB962C8B-B14F-4D97-AF65-F5344CB8AC3E}">
        <p14:creationId xmlns:p14="http://schemas.microsoft.com/office/powerpoint/2010/main" val="110105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DD196-9B05-47AD-9D31-A89C60B7E82A}" type="datetimeFigureOut">
              <a:rPr lang="nl-NL" smtClean="0"/>
              <a:t>15-5-2017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82A9C20-5872-4839-897D-75FF1E90EF7B}" type="slidenum">
              <a:rPr lang="nl-NL" smtClean="0"/>
              <a:t>‹nr.›</a:t>
            </a:fld>
            <a:endParaRPr lang="nl-NL"/>
          </a:p>
        </p:txBody>
      </p:sp>
    </p:spTree>
    <p:extLst>
      <p:ext uri="{BB962C8B-B14F-4D97-AF65-F5344CB8AC3E}">
        <p14:creationId xmlns:p14="http://schemas.microsoft.com/office/powerpoint/2010/main" val="70739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324DD196-9B05-47AD-9D31-A89C60B7E82A}" type="datetimeFigureOut">
              <a:rPr lang="nl-NL" smtClean="0"/>
              <a:t>15-5-2017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82A9C20-5872-4839-897D-75FF1E90EF7B}" type="slidenum">
              <a:rPr lang="nl-NL" smtClean="0"/>
              <a:t>‹nr.›</a:t>
            </a:fld>
            <a:endParaRPr lang="nl-NL"/>
          </a:p>
        </p:txBody>
      </p:sp>
    </p:spTree>
    <p:extLst>
      <p:ext uri="{BB962C8B-B14F-4D97-AF65-F5344CB8AC3E}">
        <p14:creationId xmlns:p14="http://schemas.microsoft.com/office/powerpoint/2010/main" val="376871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nl-NL" smtClean="0"/>
              <a:t>Klik om de stijl te bewerken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324DD196-9B05-47AD-9D31-A89C60B7E82A}" type="datetimeFigureOut">
              <a:rPr lang="nl-NL" smtClean="0"/>
              <a:t>15-5-2017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82A9C20-5872-4839-897D-75FF1E90EF7B}" type="slidenum">
              <a:rPr lang="nl-NL" smtClean="0"/>
              <a:t>‹nr.›</a:t>
            </a:fld>
            <a:endParaRPr lang="nl-NL"/>
          </a:p>
        </p:txBody>
      </p:sp>
    </p:spTree>
    <p:extLst>
      <p:ext uri="{BB962C8B-B14F-4D97-AF65-F5344CB8AC3E}">
        <p14:creationId xmlns:p14="http://schemas.microsoft.com/office/powerpoint/2010/main" val="302109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24DD196-9B05-47AD-9D31-A89C60B7E82A}" type="datetimeFigureOut">
              <a:rPr lang="nl-NL" smtClean="0"/>
              <a:t>15-5-2017</a:t>
            </a:fld>
            <a:endParaRPr lang="nl-NL"/>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nl-NL"/>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82A9C20-5872-4839-897D-75FF1E90EF7B}" type="slidenum">
              <a:rPr lang="nl-NL" smtClean="0"/>
              <a:t>‹nr.›</a:t>
            </a:fld>
            <a:endParaRPr lang="nl-NL"/>
          </a:p>
        </p:txBody>
      </p:sp>
    </p:spTree>
    <p:extLst>
      <p:ext uri="{BB962C8B-B14F-4D97-AF65-F5344CB8AC3E}">
        <p14:creationId xmlns:p14="http://schemas.microsoft.com/office/powerpoint/2010/main" val="14243420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Dierlijke productie</a:t>
            </a:r>
            <a:endParaRPr lang="nl-NL" dirty="0"/>
          </a:p>
        </p:txBody>
      </p:sp>
      <p:sp>
        <p:nvSpPr>
          <p:cNvPr id="4" name="Ondertitel 3"/>
          <p:cNvSpPr>
            <a:spLocks noGrp="1"/>
          </p:cNvSpPr>
          <p:nvPr>
            <p:ph type="subTitle" idx="1"/>
          </p:nvPr>
        </p:nvSpPr>
        <p:spPr/>
        <p:txBody>
          <a:bodyPr>
            <a:normAutofit lnSpcReduction="10000"/>
          </a:bodyPr>
          <a:lstStyle/>
          <a:p>
            <a:r>
              <a:rPr lang="nl-NL" dirty="0" smtClean="0"/>
              <a:t>Leereenheid 2</a:t>
            </a:r>
          </a:p>
          <a:p>
            <a:r>
              <a:rPr lang="nl-NL" sz="2400" b="1" dirty="0" smtClean="0"/>
              <a:t>Kruisingen</a:t>
            </a:r>
          </a:p>
          <a:p>
            <a:r>
              <a:rPr lang="nl-NL" sz="2400" b="1" dirty="0" smtClean="0"/>
              <a:t>Dierwelzijn: ethische overwegingen fokkerij</a:t>
            </a:r>
            <a:endParaRPr lang="nl-NL" sz="2400" b="1" dirty="0"/>
          </a:p>
        </p:txBody>
      </p:sp>
    </p:spTree>
    <p:extLst>
      <p:ext uri="{BB962C8B-B14F-4D97-AF65-F5344CB8AC3E}">
        <p14:creationId xmlns:p14="http://schemas.microsoft.com/office/powerpoint/2010/main" val="870321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Rotatiekruising</a:t>
            </a:r>
            <a:endParaRPr lang="nl-NL" dirty="0"/>
          </a:p>
        </p:txBody>
      </p:sp>
      <p:sp>
        <p:nvSpPr>
          <p:cNvPr id="3" name="Tijdelijke aanduiding voor inhoud 2"/>
          <p:cNvSpPr>
            <a:spLocks noGrp="1"/>
          </p:cNvSpPr>
          <p:nvPr>
            <p:ph sz="quarter" idx="1"/>
          </p:nvPr>
        </p:nvSpPr>
        <p:spPr/>
        <p:txBody>
          <a:bodyPr/>
          <a:lstStyle/>
          <a:p>
            <a:endParaRPr lang="nl-NL"/>
          </a:p>
        </p:txBody>
      </p:sp>
      <p:pic>
        <p:nvPicPr>
          <p:cNvPr id="16386"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59448" y="1983560"/>
            <a:ext cx="5848052" cy="484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381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786202" y="4432299"/>
            <a:ext cx="10071100" cy="2110382"/>
          </a:xfrm>
        </p:spPr>
        <p:txBody>
          <a:bodyPr>
            <a:normAutofit fontScale="90000"/>
          </a:bodyPr>
          <a:lstStyle/>
          <a:p>
            <a:pPr algn="ctr"/>
            <a:r>
              <a:rPr lang="nl-NL" dirty="0" smtClean="0"/>
              <a:t>‘De afgelopen 40 jaar is vooral eenzijdig gefokt op hoogproductieve, vroegrijpe koeien. Daarbij is de levensduur onder druk komen te staan als gevolg van een verminderde weerstand en vruchtbaarheid en gebreken in de bouw’</a:t>
            </a:r>
            <a:br>
              <a:rPr lang="nl-NL" dirty="0" smtClean="0"/>
            </a:br>
            <a:r>
              <a:rPr lang="nl-NL" sz="3100" i="1" dirty="0" err="1" smtClean="0"/>
              <a:t>Valacon</a:t>
            </a:r>
            <a:r>
              <a:rPr lang="nl-NL" sz="3100" i="1" dirty="0" smtClean="0"/>
              <a:t> </a:t>
            </a:r>
            <a:r>
              <a:rPr lang="nl-NL" sz="3100" i="1" dirty="0" err="1" smtClean="0"/>
              <a:t>Dairy</a:t>
            </a:r>
            <a:r>
              <a:rPr lang="nl-NL" dirty="0" smtClean="0"/>
              <a:t/>
            </a:r>
            <a:br>
              <a:rPr lang="nl-NL" dirty="0" smtClean="0"/>
            </a:br>
            <a:r>
              <a:rPr lang="nl-NL" dirty="0"/>
              <a:t/>
            </a:r>
            <a:br>
              <a:rPr lang="nl-NL" dirty="0"/>
            </a:br>
            <a:r>
              <a:rPr lang="nl-NL" i="1" dirty="0"/>
              <a:t>‘</a:t>
            </a:r>
            <a:r>
              <a:rPr lang="nl-NL" dirty="0"/>
              <a:t>De levensproductie van de Nederlandse melkkoeien bereikte in het </a:t>
            </a:r>
            <a:r>
              <a:rPr lang="nl-NL" dirty="0" smtClean="0"/>
              <a:t>afgelopen jaar </a:t>
            </a:r>
            <a:r>
              <a:rPr lang="nl-NL" dirty="0"/>
              <a:t>een nieuw record. </a:t>
            </a:r>
            <a:r>
              <a:rPr lang="nl-NL" dirty="0" smtClean="0"/>
              <a:t>De teller </a:t>
            </a:r>
            <a:r>
              <a:rPr lang="nl-NL" dirty="0"/>
              <a:t>staat op 30.999 kg melk’</a:t>
            </a:r>
            <a:r>
              <a:rPr lang="nl-NL" i="1" dirty="0"/>
              <a:t/>
            </a:r>
            <a:br>
              <a:rPr lang="nl-NL" i="1" dirty="0"/>
            </a:br>
            <a:r>
              <a:rPr lang="nl-NL" sz="3100" i="1" dirty="0"/>
              <a:t>CRV over de gemiddelde hoeveelheid melk dat koeien tijdens hun leven produceren </a:t>
            </a:r>
            <a:r>
              <a:rPr lang="nl-NL" sz="3100" i="1" dirty="0" smtClean="0"/>
              <a:t>(2014)</a:t>
            </a:r>
            <a:endParaRPr lang="nl-NL" sz="3100" dirty="0"/>
          </a:p>
        </p:txBody>
      </p:sp>
    </p:spTree>
    <p:extLst>
      <p:ext uri="{BB962C8B-B14F-4D97-AF65-F5344CB8AC3E}">
        <p14:creationId xmlns:p14="http://schemas.microsoft.com/office/powerpoint/2010/main" val="397832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cstate="print">
            <a:extLst>
              <a:ext uri="{28A0092B-C50C-407E-A947-70E740481C1C}">
                <a14:useLocalDpi xmlns:a14="http://schemas.microsoft.com/office/drawing/2010/main" val="0"/>
              </a:ext>
            </a:extLst>
          </a:blip>
          <a:srcRect l="56688" t="34186" r="10274" b="38316"/>
          <a:stretch/>
        </p:blipFill>
        <p:spPr>
          <a:xfrm rot="21445244">
            <a:off x="2421528" y="-134011"/>
            <a:ext cx="9180378" cy="5394371"/>
          </a:xfrm>
          <a:prstGeom prst="rect">
            <a:avLst/>
          </a:prstGeom>
          <a:ln>
            <a:noFill/>
          </a:ln>
          <a:effectLst>
            <a:softEdge rad="112500"/>
          </a:effectLst>
        </p:spPr>
      </p:pic>
      <p:sp>
        <p:nvSpPr>
          <p:cNvPr id="6" name="Tekstvak 5"/>
          <p:cNvSpPr txBox="1"/>
          <p:nvPr/>
        </p:nvSpPr>
        <p:spPr>
          <a:xfrm>
            <a:off x="2612734" y="5638800"/>
            <a:ext cx="9105900" cy="830997"/>
          </a:xfrm>
          <a:prstGeom prst="rect">
            <a:avLst/>
          </a:prstGeom>
          <a:noFill/>
        </p:spPr>
        <p:txBody>
          <a:bodyPr wrap="square" rtlCol="0">
            <a:spAutoFit/>
          </a:bodyPr>
          <a:lstStyle/>
          <a:p>
            <a:r>
              <a:rPr lang="nl-NL" sz="2400" dirty="0" smtClean="0"/>
              <a:t>De stijging van de levensproductie is vrijwel geheel te danken aan de toegenomen productie per jaar en niet aan een langere levensduur</a:t>
            </a:r>
            <a:endParaRPr lang="nl-NL" sz="2400" dirty="0"/>
          </a:p>
        </p:txBody>
      </p:sp>
    </p:spTree>
    <p:extLst>
      <p:ext uri="{BB962C8B-B14F-4D97-AF65-F5344CB8AC3E}">
        <p14:creationId xmlns:p14="http://schemas.microsoft.com/office/powerpoint/2010/main" val="714314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Fokken op melk</a:t>
            </a:r>
            <a:endParaRPr lang="nl-NL" dirty="0"/>
          </a:p>
        </p:txBody>
      </p:sp>
      <p:sp>
        <p:nvSpPr>
          <p:cNvPr id="3" name="Tijdelijke aanduiding voor inhoud 2"/>
          <p:cNvSpPr>
            <a:spLocks noGrp="1"/>
          </p:cNvSpPr>
          <p:nvPr>
            <p:ph idx="1"/>
          </p:nvPr>
        </p:nvSpPr>
        <p:spPr/>
        <p:txBody>
          <a:bodyPr/>
          <a:lstStyle/>
          <a:p>
            <a:r>
              <a:rPr lang="nl-NL" dirty="0" smtClean="0"/>
              <a:t>Gem. melkproductie: 8.400 kg melk per jaar (2016)</a:t>
            </a:r>
          </a:p>
          <a:p>
            <a:r>
              <a:rPr lang="nl-NL" dirty="0" smtClean="0"/>
              <a:t>2.5 x zoveel als 80 </a:t>
            </a:r>
            <a:r>
              <a:rPr lang="nl-NL" dirty="0" err="1" smtClean="0"/>
              <a:t>jr</a:t>
            </a:r>
            <a:r>
              <a:rPr lang="nl-NL" dirty="0" smtClean="0"/>
              <a:t> geleden</a:t>
            </a:r>
          </a:p>
          <a:p>
            <a:r>
              <a:rPr lang="nl-NL" dirty="0" smtClean="0"/>
              <a:t>Doel CRV: in 2020 een levensproductie van 40.000 kg melk halen (stijging van 33% in 4 </a:t>
            </a:r>
            <a:r>
              <a:rPr lang="nl-NL" dirty="0" err="1" smtClean="0"/>
              <a:t>jr</a:t>
            </a:r>
            <a:r>
              <a:rPr lang="nl-NL" dirty="0" smtClean="0"/>
              <a:t>)</a:t>
            </a:r>
          </a:p>
          <a:p>
            <a:endParaRPr lang="nl-NL" dirty="0"/>
          </a:p>
        </p:txBody>
      </p:sp>
    </p:spTree>
    <p:extLst>
      <p:ext uri="{BB962C8B-B14F-4D97-AF65-F5344CB8AC3E}">
        <p14:creationId xmlns:p14="http://schemas.microsoft.com/office/powerpoint/2010/main" val="4127739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rotWithShape="1">
          <a:blip r:embed="rId2"/>
          <a:srcRect l="43972" t="26433" r="6770" b="50130"/>
          <a:stretch/>
        </p:blipFill>
        <p:spPr>
          <a:xfrm>
            <a:off x="1484310" y="1562099"/>
            <a:ext cx="10018713" cy="3813627"/>
          </a:xfrm>
          <a:prstGeom prst="rect">
            <a:avLst/>
          </a:prstGeom>
        </p:spPr>
      </p:pic>
    </p:spTree>
    <p:extLst>
      <p:ext uri="{BB962C8B-B14F-4D97-AF65-F5344CB8AC3E}">
        <p14:creationId xmlns:p14="http://schemas.microsoft.com/office/powerpoint/2010/main" val="202345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Insemineren</a:t>
            </a:r>
            <a:endParaRPr lang="nl-NL" dirty="0"/>
          </a:p>
        </p:txBody>
      </p:sp>
      <p:sp>
        <p:nvSpPr>
          <p:cNvPr id="3" name="Tijdelijke aanduiding voor inhoud 2"/>
          <p:cNvSpPr>
            <a:spLocks noGrp="1"/>
          </p:cNvSpPr>
          <p:nvPr>
            <p:ph idx="1"/>
          </p:nvPr>
        </p:nvSpPr>
        <p:spPr/>
        <p:txBody>
          <a:bodyPr>
            <a:normAutofit/>
          </a:bodyPr>
          <a:lstStyle/>
          <a:p>
            <a:r>
              <a:rPr lang="nl-NL" i="1" dirty="0"/>
              <a:t>Hierbij stopt de inseminator zijn arm elleboogdiep in de </a:t>
            </a:r>
            <a:r>
              <a:rPr lang="nl-NL" i="1" dirty="0" smtClean="0"/>
              <a:t>anus van </a:t>
            </a:r>
            <a:r>
              <a:rPr lang="nl-NL" i="1" dirty="0"/>
              <a:t>de koe om de baarmoedermond te </a:t>
            </a:r>
            <a:r>
              <a:rPr lang="nl-NL" i="1" dirty="0" smtClean="0"/>
              <a:t>fixeren</a:t>
            </a:r>
            <a:r>
              <a:rPr lang="nl-NL" i="1" dirty="0"/>
              <a:t>, om zo het sperma </a:t>
            </a:r>
            <a:r>
              <a:rPr lang="nl-NL" i="1" dirty="0" smtClean="0"/>
              <a:t>met een </a:t>
            </a:r>
            <a:r>
              <a:rPr lang="nl-NL" i="1" dirty="0"/>
              <a:t>rietje in de baarmoedermond van de koe te kunnen </a:t>
            </a:r>
            <a:r>
              <a:rPr lang="nl-NL" i="1" dirty="0" smtClean="0"/>
              <a:t>spuiten </a:t>
            </a:r>
            <a:endParaRPr lang="nl-NL" i="1" dirty="0"/>
          </a:p>
        </p:txBody>
      </p:sp>
    </p:spTree>
    <p:extLst>
      <p:ext uri="{BB962C8B-B14F-4D97-AF65-F5344CB8AC3E}">
        <p14:creationId xmlns:p14="http://schemas.microsoft.com/office/powerpoint/2010/main" val="2284834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Embryotransplantatie </a:t>
            </a:r>
            <a:endParaRPr lang="nl-NL" dirty="0"/>
          </a:p>
        </p:txBody>
      </p:sp>
      <p:sp>
        <p:nvSpPr>
          <p:cNvPr id="3" name="Tijdelijke aanduiding voor inhoud 2"/>
          <p:cNvSpPr>
            <a:spLocks noGrp="1"/>
          </p:cNvSpPr>
          <p:nvPr>
            <p:ph idx="1"/>
          </p:nvPr>
        </p:nvSpPr>
        <p:spPr/>
        <p:txBody>
          <a:bodyPr/>
          <a:lstStyle/>
          <a:p>
            <a:r>
              <a:rPr lang="nl-NL" dirty="0" smtClean="0"/>
              <a:t>In 2016 transplanteerde CRV 14.000 embryo’s</a:t>
            </a:r>
          </a:p>
          <a:p>
            <a:r>
              <a:rPr lang="nl-NL" dirty="0" smtClean="0"/>
              <a:t>Run op laatste-kans-embryo’s</a:t>
            </a:r>
            <a:endParaRPr lang="nl-NL" dirty="0"/>
          </a:p>
        </p:txBody>
      </p:sp>
    </p:spTree>
    <p:extLst>
      <p:ext uri="{BB962C8B-B14F-4D97-AF65-F5344CB8AC3E}">
        <p14:creationId xmlns:p14="http://schemas.microsoft.com/office/powerpoint/2010/main" val="1420814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dirty="0" smtClean="0"/>
              <a:t>Fokken op vlees zonder keizersnede</a:t>
            </a:r>
            <a:endParaRPr lang="nl-NL" sz="4800" dirty="0"/>
          </a:p>
        </p:txBody>
      </p:sp>
      <p:sp>
        <p:nvSpPr>
          <p:cNvPr id="3" name="Tijdelijke aanduiding voor inhoud 2"/>
          <p:cNvSpPr>
            <a:spLocks noGrp="1"/>
          </p:cNvSpPr>
          <p:nvPr>
            <p:ph idx="1"/>
          </p:nvPr>
        </p:nvSpPr>
        <p:spPr/>
        <p:txBody>
          <a:bodyPr>
            <a:normAutofit fontScale="92500"/>
          </a:bodyPr>
          <a:lstStyle/>
          <a:p>
            <a:r>
              <a:rPr lang="nl-NL" dirty="0" smtClean="0"/>
              <a:t>Het routinematig met keizersneden afkalven wordt niet meer geaccepteerd door te maatschappij</a:t>
            </a:r>
          </a:p>
          <a:p>
            <a:r>
              <a:rPr lang="nl-NL" dirty="0" smtClean="0"/>
              <a:t>Momenteel is het bekken van eerste- en </a:t>
            </a:r>
            <a:r>
              <a:rPr lang="nl-NL" dirty="0" err="1" smtClean="0"/>
              <a:t>tweedekalfskoeien</a:t>
            </a:r>
            <a:r>
              <a:rPr lang="nl-NL" dirty="0" smtClean="0"/>
              <a:t> nog te smal om natuurlijk af te kunnen kalven</a:t>
            </a:r>
          </a:p>
          <a:p>
            <a:endParaRPr lang="nl-NL" dirty="0" smtClean="0"/>
          </a:p>
          <a:p>
            <a:endParaRPr lang="nl-NL" dirty="0"/>
          </a:p>
        </p:txBody>
      </p:sp>
    </p:spTree>
    <p:extLst>
      <p:ext uri="{BB962C8B-B14F-4D97-AF65-F5344CB8AC3E}">
        <p14:creationId xmlns:p14="http://schemas.microsoft.com/office/powerpoint/2010/main" val="992631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Hoornloos</a:t>
            </a:r>
            <a:r>
              <a:rPr lang="nl-NL" dirty="0" smtClean="0"/>
              <a:t> fokken</a:t>
            </a:r>
            <a:endParaRPr lang="nl-NL" dirty="0"/>
          </a:p>
        </p:txBody>
      </p:sp>
      <p:sp>
        <p:nvSpPr>
          <p:cNvPr id="3" name="Tijdelijke aanduiding voor inhoud 2"/>
          <p:cNvSpPr>
            <a:spLocks noGrp="1"/>
          </p:cNvSpPr>
          <p:nvPr>
            <p:ph idx="1"/>
          </p:nvPr>
        </p:nvSpPr>
        <p:spPr/>
        <p:txBody>
          <a:bodyPr/>
          <a:lstStyle/>
          <a:p>
            <a:r>
              <a:rPr lang="nl-NL" dirty="0" smtClean="0"/>
              <a:t>Gebruik van sperma van </a:t>
            </a:r>
            <a:r>
              <a:rPr lang="nl-NL" dirty="0" err="1" smtClean="0"/>
              <a:t>hoornloosfokkende</a:t>
            </a:r>
            <a:r>
              <a:rPr lang="nl-NL" dirty="0" smtClean="0"/>
              <a:t> stieren</a:t>
            </a:r>
          </a:p>
          <a:p>
            <a:r>
              <a:rPr lang="nl-NL" dirty="0" smtClean="0"/>
              <a:t>Vererft dominant</a:t>
            </a:r>
            <a:r>
              <a:rPr lang="nl-NL" smtClean="0"/>
              <a:t>; kalf is Pp of PP</a:t>
            </a:r>
            <a:endParaRPr lang="nl-NL" dirty="0" smtClean="0"/>
          </a:p>
          <a:p>
            <a:endParaRPr lang="nl-NL" dirty="0" smtClean="0"/>
          </a:p>
        </p:txBody>
      </p:sp>
    </p:spTree>
    <p:extLst>
      <p:ext uri="{BB962C8B-B14F-4D97-AF65-F5344CB8AC3E}">
        <p14:creationId xmlns:p14="http://schemas.microsoft.com/office/powerpoint/2010/main" val="233592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endParaRPr lang="nl-NL" dirty="0"/>
          </a:p>
          <a:p>
            <a:endParaRPr lang="nl-NL" dirty="0" smtClean="0"/>
          </a:p>
          <a:p>
            <a:r>
              <a:rPr lang="nl-NL" sz="3900" dirty="0" smtClean="0"/>
              <a:t>Planning</a:t>
            </a:r>
          </a:p>
          <a:p>
            <a:r>
              <a:rPr lang="nl-NL" sz="3900" dirty="0" smtClean="0"/>
              <a:t>Kruisingen</a:t>
            </a:r>
          </a:p>
          <a:p>
            <a:r>
              <a:rPr lang="nl-NL" sz="3900" dirty="0" smtClean="0"/>
              <a:t>Ethiek</a:t>
            </a:r>
          </a:p>
          <a:p>
            <a:endParaRPr lang="nl-NL" dirty="0" smtClean="0"/>
          </a:p>
          <a:p>
            <a:endParaRPr lang="nl-NL" dirty="0" smtClean="0"/>
          </a:p>
          <a:p>
            <a:endParaRPr lang="nl-NL" dirty="0" smtClean="0"/>
          </a:p>
          <a:p>
            <a:endParaRPr lang="nl-NL" dirty="0"/>
          </a:p>
        </p:txBody>
      </p:sp>
    </p:spTree>
    <p:extLst>
      <p:ext uri="{BB962C8B-B14F-4D97-AF65-F5344CB8AC3E}">
        <p14:creationId xmlns:p14="http://schemas.microsoft.com/office/powerpoint/2010/main" val="872699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Planning</a:t>
            </a:r>
            <a:endParaRPr lang="nl-NL" dirty="0"/>
          </a:p>
        </p:txBody>
      </p:sp>
      <p:sp>
        <p:nvSpPr>
          <p:cNvPr id="3" name="Tijdelijke aanduiding voor inhoud 2"/>
          <p:cNvSpPr>
            <a:spLocks noGrp="1"/>
          </p:cNvSpPr>
          <p:nvPr>
            <p:ph idx="1"/>
          </p:nvPr>
        </p:nvSpPr>
        <p:spPr/>
        <p:txBody>
          <a:bodyPr>
            <a:noAutofit/>
          </a:bodyPr>
          <a:lstStyle/>
          <a:p>
            <a:r>
              <a:rPr lang="nl-NL" dirty="0" smtClean="0"/>
              <a:t>23 mei: toets LE 2 (</a:t>
            </a:r>
            <a:r>
              <a:rPr lang="nl-NL" dirty="0" err="1" smtClean="0"/>
              <a:t>ppt</a:t>
            </a:r>
            <a:r>
              <a:rPr lang="nl-NL" dirty="0" smtClean="0"/>
              <a:t> op ELO)</a:t>
            </a:r>
          </a:p>
          <a:p>
            <a:r>
              <a:rPr lang="nl-NL" dirty="0" smtClean="0"/>
              <a:t>30 mei: inleveren PO / dracht</a:t>
            </a:r>
          </a:p>
          <a:p>
            <a:r>
              <a:rPr lang="nl-NL" dirty="0" smtClean="0"/>
              <a:t>6 juni: verzorging droge koe</a:t>
            </a:r>
          </a:p>
          <a:p>
            <a:r>
              <a:rPr lang="nl-NL" dirty="0" smtClean="0"/>
              <a:t>13 juni: geboorte</a:t>
            </a:r>
          </a:p>
          <a:p>
            <a:r>
              <a:rPr lang="nl-NL" dirty="0" smtClean="0"/>
              <a:t>20 juni: toets LE 3</a:t>
            </a:r>
            <a:endParaRPr lang="nl-NL" dirty="0"/>
          </a:p>
        </p:txBody>
      </p:sp>
    </p:spTree>
    <p:extLst>
      <p:ext uri="{BB962C8B-B14F-4D97-AF65-F5344CB8AC3E}">
        <p14:creationId xmlns:p14="http://schemas.microsoft.com/office/powerpoint/2010/main" val="861100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Vormen van kruisen</a:t>
            </a:r>
            <a:endParaRPr lang="nl-NL" dirty="0"/>
          </a:p>
        </p:txBody>
      </p:sp>
      <p:sp>
        <p:nvSpPr>
          <p:cNvPr id="3" name="Tijdelijke aanduiding voor inhoud 2"/>
          <p:cNvSpPr>
            <a:spLocks noGrp="1"/>
          </p:cNvSpPr>
          <p:nvPr>
            <p:ph sz="quarter" idx="1"/>
          </p:nvPr>
        </p:nvSpPr>
        <p:spPr/>
        <p:txBody>
          <a:bodyPr>
            <a:noAutofit/>
          </a:bodyPr>
          <a:lstStyle/>
          <a:p>
            <a:pPr marL="514350" indent="-514350">
              <a:buClrTx/>
              <a:buFont typeface="+mj-lt"/>
              <a:buAutoNum type="arabicPeriod"/>
            </a:pPr>
            <a:r>
              <a:rPr lang="nl-NL" sz="2400" dirty="0" smtClean="0"/>
              <a:t>Verdringingskruising</a:t>
            </a:r>
          </a:p>
          <a:p>
            <a:pPr marL="514350" indent="-514350">
              <a:buClrTx/>
              <a:buFont typeface="+mj-lt"/>
              <a:buAutoNum type="arabicPeriod"/>
            </a:pPr>
            <a:r>
              <a:rPr lang="nl-NL" sz="2400" dirty="0" smtClean="0"/>
              <a:t>Rotatiekruising</a:t>
            </a:r>
          </a:p>
          <a:p>
            <a:pPr marL="514350" indent="-514350">
              <a:buClrTx/>
              <a:buFont typeface="+mj-lt"/>
              <a:buAutoNum type="arabicPeriod"/>
            </a:pPr>
            <a:r>
              <a:rPr lang="nl-NL" sz="2400" dirty="0" smtClean="0"/>
              <a:t>Veredelingskruising </a:t>
            </a:r>
          </a:p>
          <a:p>
            <a:pPr marL="514350" indent="-514350">
              <a:buClrTx/>
              <a:buFont typeface="+mj-lt"/>
              <a:buAutoNum type="arabicPeriod"/>
            </a:pPr>
            <a:r>
              <a:rPr lang="nl-NL" sz="2400" dirty="0" smtClean="0"/>
              <a:t>(enkelvoudige kruising/ tweeraskruising)</a:t>
            </a:r>
          </a:p>
          <a:p>
            <a:pPr marL="514350" indent="-514350">
              <a:buClrTx/>
              <a:buFont typeface="+mj-lt"/>
              <a:buAutoNum type="arabicPeriod"/>
            </a:pPr>
            <a:r>
              <a:rPr lang="nl-NL" sz="2400" dirty="0" smtClean="0"/>
              <a:t>(</a:t>
            </a:r>
            <a:r>
              <a:rPr lang="nl-NL" sz="2400" dirty="0" err="1" smtClean="0"/>
              <a:t>terugkruising</a:t>
            </a:r>
            <a:r>
              <a:rPr lang="nl-NL" sz="2400" dirty="0" smtClean="0"/>
              <a:t>)</a:t>
            </a:r>
          </a:p>
          <a:p>
            <a:pPr marL="514350" indent="-514350">
              <a:buClrTx/>
              <a:buFont typeface="+mj-lt"/>
              <a:buAutoNum type="arabicPeriod"/>
            </a:pPr>
            <a:r>
              <a:rPr lang="nl-NL" sz="2400" dirty="0" smtClean="0"/>
              <a:t>(drieraskruising)</a:t>
            </a:r>
          </a:p>
          <a:p>
            <a:pPr marL="514350" indent="-514350">
              <a:buClrTx/>
              <a:buFont typeface="+mj-lt"/>
              <a:buAutoNum type="arabicPeriod"/>
            </a:pPr>
            <a:r>
              <a:rPr lang="nl-NL" sz="2400" dirty="0" smtClean="0"/>
              <a:t>(vierraskruising)</a:t>
            </a:r>
            <a:endParaRPr lang="nl-NL" sz="2400" dirty="0"/>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8867" y="3745273"/>
            <a:ext cx="4593434" cy="29984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14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4311" y="685800"/>
            <a:ext cx="10593389" cy="1752599"/>
          </a:xfrm>
        </p:spPr>
        <p:txBody>
          <a:bodyPr>
            <a:normAutofit/>
          </a:bodyPr>
          <a:lstStyle/>
          <a:p>
            <a:r>
              <a:rPr lang="nl-NL" sz="4800" dirty="0" smtClean="0"/>
              <a:t>Enkelvoudige kruising/ tweeraskruising</a:t>
            </a:r>
            <a:endParaRPr lang="nl-NL" sz="4800" dirty="0"/>
          </a:p>
        </p:txBody>
      </p:sp>
      <p:sp>
        <p:nvSpPr>
          <p:cNvPr id="3" name="Tijdelijke aanduiding voor inhoud 2"/>
          <p:cNvSpPr>
            <a:spLocks noGrp="1"/>
          </p:cNvSpPr>
          <p:nvPr>
            <p:ph sz="quarter" idx="1"/>
          </p:nvPr>
        </p:nvSpPr>
        <p:spPr/>
        <p:txBody>
          <a:bodyPr/>
          <a:lstStyle/>
          <a:p>
            <a:endParaRPr lang="nl-NL" dirty="0"/>
          </a:p>
        </p:txBody>
      </p:sp>
      <p:pic>
        <p:nvPicPr>
          <p:cNvPr id="12290"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84401" y="2089926"/>
            <a:ext cx="8498037" cy="476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202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Terugkruising</a:t>
            </a:r>
            <a:r>
              <a:rPr lang="nl-NL" dirty="0" smtClean="0"/>
              <a:t>/ verdelingskruising</a:t>
            </a:r>
            <a:endParaRPr lang="nl-NL" dirty="0"/>
          </a:p>
        </p:txBody>
      </p:sp>
      <p:sp>
        <p:nvSpPr>
          <p:cNvPr id="3" name="Tijdelijke aanduiding voor inhoud 2"/>
          <p:cNvSpPr>
            <a:spLocks noGrp="1"/>
          </p:cNvSpPr>
          <p:nvPr>
            <p:ph sz="quarter" idx="1"/>
          </p:nvPr>
        </p:nvSpPr>
        <p:spPr/>
        <p:txBody>
          <a:bodyPr/>
          <a:lstStyle/>
          <a:p>
            <a:endParaRPr lang="nl-NL"/>
          </a:p>
        </p:txBody>
      </p:sp>
      <p:pic>
        <p:nvPicPr>
          <p:cNvPr id="13314"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21236" y="2116087"/>
            <a:ext cx="7173664" cy="474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384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Drieraskruising</a:t>
            </a:r>
            <a:endParaRPr lang="nl-NL" dirty="0"/>
          </a:p>
        </p:txBody>
      </p:sp>
      <p:sp>
        <p:nvSpPr>
          <p:cNvPr id="3" name="Tijdelijke aanduiding voor inhoud 2"/>
          <p:cNvSpPr>
            <a:spLocks noGrp="1"/>
          </p:cNvSpPr>
          <p:nvPr>
            <p:ph sz="quarter" idx="1"/>
          </p:nvPr>
        </p:nvSpPr>
        <p:spPr/>
        <p:txBody>
          <a:bodyPr/>
          <a:lstStyle/>
          <a:p>
            <a:endParaRPr lang="nl-NL"/>
          </a:p>
        </p:txBody>
      </p:sp>
      <p:pic>
        <p:nvPicPr>
          <p:cNvPr id="14338"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64260" y="2162600"/>
            <a:ext cx="6779840" cy="458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32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Vierraskruising</a:t>
            </a:r>
            <a:endParaRPr lang="nl-NL" dirty="0"/>
          </a:p>
        </p:txBody>
      </p:sp>
      <p:sp>
        <p:nvSpPr>
          <p:cNvPr id="3" name="Tijdelijke aanduiding voor inhoud 2"/>
          <p:cNvSpPr>
            <a:spLocks noGrp="1"/>
          </p:cNvSpPr>
          <p:nvPr>
            <p:ph sz="quarter" idx="1"/>
          </p:nvPr>
        </p:nvSpPr>
        <p:spPr/>
        <p:txBody>
          <a:bodyPr/>
          <a:lstStyle/>
          <a:p>
            <a:endParaRPr lang="nl-NL"/>
          </a:p>
        </p:txBody>
      </p:sp>
      <p:pic>
        <p:nvPicPr>
          <p:cNvPr id="15362"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15322" y="2233041"/>
            <a:ext cx="10087701" cy="3992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853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Verdringingskruising</a:t>
            </a:r>
            <a:endParaRPr lang="nl-NL" dirty="0"/>
          </a:p>
        </p:txBody>
      </p:sp>
      <p:sp>
        <p:nvSpPr>
          <p:cNvPr id="3" name="Tijdelijke aanduiding voor inhoud 2"/>
          <p:cNvSpPr>
            <a:spLocks noGrp="1"/>
          </p:cNvSpPr>
          <p:nvPr>
            <p:ph sz="quarter" idx="1"/>
          </p:nvPr>
        </p:nvSpPr>
        <p:spPr/>
        <p:txBody>
          <a:bodyPr/>
          <a:lstStyle/>
          <a:p>
            <a:endParaRPr lang="nl-NL"/>
          </a:p>
        </p:txBody>
      </p:sp>
      <p:pic>
        <p:nvPicPr>
          <p:cNvPr id="17410"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69172" y="2197556"/>
            <a:ext cx="5009728" cy="466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9811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224</TotalTime>
  <Words>280</Words>
  <Application>Microsoft Office PowerPoint</Application>
  <PresentationFormat>Breedbeeld</PresentationFormat>
  <Paragraphs>49</Paragraphs>
  <Slides>18</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18</vt:i4>
      </vt:variant>
    </vt:vector>
  </HeadingPairs>
  <TitlesOfParts>
    <vt:vector size="21" baseType="lpstr">
      <vt:lpstr>Arial</vt:lpstr>
      <vt:lpstr>Corbel</vt:lpstr>
      <vt:lpstr>Parallax</vt:lpstr>
      <vt:lpstr>Dierlijke productie</vt:lpstr>
      <vt:lpstr>Inhoud</vt:lpstr>
      <vt:lpstr>Planning</vt:lpstr>
      <vt:lpstr>Vormen van kruisen</vt:lpstr>
      <vt:lpstr>Enkelvoudige kruising/ tweeraskruising</vt:lpstr>
      <vt:lpstr>Terugkruising/ verdelingskruising</vt:lpstr>
      <vt:lpstr>Drieraskruising</vt:lpstr>
      <vt:lpstr>Vierraskruising</vt:lpstr>
      <vt:lpstr>Verdringingskruising</vt:lpstr>
      <vt:lpstr>Rotatiekruising</vt:lpstr>
      <vt:lpstr>‘De afgelopen 40 jaar is vooral eenzijdig gefokt op hoogproductieve, vroegrijpe koeien. Daarbij is de levensduur onder druk komen te staan als gevolg van een verminderde weerstand en vruchtbaarheid en gebreken in de bouw’ Valacon Dairy  ‘De levensproductie van de Nederlandse melkkoeien bereikte in het afgelopen jaar een nieuw record. De teller staat op 30.999 kg melk’ CRV over de gemiddelde hoeveelheid melk dat koeien tijdens hun leven produceren (2014)</vt:lpstr>
      <vt:lpstr>PowerPoint-presentatie</vt:lpstr>
      <vt:lpstr>Fokken op melk</vt:lpstr>
      <vt:lpstr>PowerPoint-presentatie</vt:lpstr>
      <vt:lpstr>Insemineren</vt:lpstr>
      <vt:lpstr>Embryotransplantatie </vt:lpstr>
      <vt:lpstr>Fokken op vlees zonder keizersnede</vt:lpstr>
      <vt:lpstr>Hoornloos fokken</vt:lpstr>
    </vt:vector>
  </TitlesOfParts>
  <Company>Wellantcollege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Dierlijke productie</dc:title>
  <dc:creator>Esther den Boer</dc:creator>
  <cp:lastModifiedBy>Esther den Boer</cp:lastModifiedBy>
  <cp:revision>13</cp:revision>
  <dcterms:created xsi:type="dcterms:W3CDTF">2017-05-15T11:09:20Z</dcterms:created>
  <dcterms:modified xsi:type="dcterms:W3CDTF">2017-05-15T14:53:23Z</dcterms:modified>
</cp:coreProperties>
</file>